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6" r:id="rId3"/>
    <p:sldId id="258" r:id="rId4"/>
    <p:sldId id="300" r:id="rId5"/>
    <p:sldId id="261" r:id="rId6"/>
    <p:sldId id="291" r:id="rId7"/>
    <p:sldId id="278" r:id="rId8"/>
    <p:sldId id="268" r:id="rId9"/>
    <p:sldId id="273" r:id="rId10"/>
    <p:sldId id="266" r:id="rId11"/>
    <p:sldId id="307" r:id="rId12"/>
    <p:sldId id="305" r:id="rId13"/>
    <p:sldId id="262" r:id="rId14"/>
  </p:sldIdLst>
  <p:sldSz cx="18288000" cy="10287000"/>
  <p:notesSz cx="6858000" cy="9144000"/>
  <p:embeddedFontLst>
    <p:embeddedFont>
      <p:font typeface="Open Sauce Bold Italic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22" autoAdjust="0"/>
  </p:normalViewPr>
  <p:slideViewPr>
    <p:cSldViewPr>
      <p:cViewPr varScale="1">
        <p:scale>
          <a:sx n="54" d="100"/>
          <a:sy n="54" d="100"/>
        </p:scale>
        <p:origin x="643"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GB" dirty="0">
              <a:latin typeface="Open Sauce Bold Italics" panose="020B0604020202020204" charset="0"/>
            </a:endParaRPr>
          </a:p>
        </p:txBody>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521330">
            <a:off x="4522203"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9589607" y="0"/>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14498" t="-230" r="-2201" b="-20632"/>
              </a:stretch>
            </a:blipFill>
          </p:spPr>
          <p:txBody>
            <a:bodyPr/>
            <a:lstStyle/>
            <a:p>
              <a:endParaRPr lang="en-US"/>
            </a:p>
          </p:txBody>
        </p:sp>
      </p:grpSp>
      <p:sp>
        <p:nvSpPr>
          <p:cNvPr id="8" name="TextBox 8"/>
          <p:cNvSpPr txBox="1"/>
          <p:nvPr/>
        </p:nvSpPr>
        <p:spPr>
          <a:xfrm>
            <a:off x="313805" y="4269104"/>
            <a:ext cx="9904959" cy="962026"/>
          </a:xfrm>
          <a:prstGeom prst="rect">
            <a:avLst/>
          </a:prstGeom>
        </p:spPr>
        <p:txBody>
          <a:bodyPr lIns="0" tIns="0" rIns="0" bIns="0" rtlCol="0" anchor="t">
            <a:spAutoFit/>
          </a:bodyPr>
          <a:lstStyle/>
          <a:p>
            <a:pPr algn="ctr">
              <a:lnSpc>
                <a:spcPts val="7799"/>
              </a:lnSpc>
              <a:spcBef>
                <a:spcPct val="0"/>
              </a:spcBef>
            </a:pPr>
            <a:r>
              <a:rPr lang="en-US" sz="5999" dirty="0">
                <a:solidFill>
                  <a:srgbClr val="000000"/>
                </a:solidFill>
                <a:latin typeface="Open Sauce Bold Italics"/>
              </a:rPr>
              <a:t>Market Price Prediction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grpSp>
        <p:nvGrpSpPr>
          <p:cNvPr id="6" name="Group 6"/>
          <p:cNvGrpSpPr/>
          <p:nvPr/>
        </p:nvGrpSpPr>
        <p:grpSpPr>
          <a:xfrm>
            <a:off x="1743735" y="4166441"/>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0"/>
              <a:ext cx="193883" cy="167603"/>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Open Sauce Bold Italics" panose="020B0604020202020204" charset="0"/>
                </a:rPr>
                <a:t>01</a:t>
              </a:r>
            </a:p>
          </p:txBody>
        </p:sp>
      </p:grpSp>
      <p:sp>
        <p:nvSpPr>
          <p:cNvPr id="9" name="TextBox 9"/>
          <p:cNvSpPr txBox="1"/>
          <p:nvPr/>
        </p:nvSpPr>
        <p:spPr>
          <a:xfrm>
            <a:off x="2689046" y="4167202"/>
            <a:ext cx="6759754" cy="3652538"/>
          </a:xfrm>
          <a:prstGeom prst="rect">
            <a:avLst/>
          </a:prstGeom>
        </p:spPr>
        <p:txBody>
          <a:bodyPr wrap="square" lIns="0" tIns="0" rIns="0" bIns="0" rtlCol="0" anchor="t">
            <a:spAutoFit/>
          </a:bodyPr>
          <a:lstStyle/>
          <a:p>
            <a:pPr algn="just"/>
            <a:r>
              <a:rPr lang="en-US" sz="2400" b="1" dirty="0">
                <a:latin typeface="Open Sauce Bold Italics" panose="020B0604020202020204" charset="0"/>
              </a:rPr>
              <a:t>The technique of preparing (cleaning and organizing) the raw data to make it suitable for a building and training Machine Learning models.</a:t>
            </a:r>
          </a:p>
          <a:p>
            <a:pPr algn="just"/>
            <a:r>
              <a:rPr lang="en-US" sz="2400" b="1" dirty="0">
                <a:latin typeface="Open Sauce Bold Italics" panose="020B0604020202020204" charset="0"/>
              </a:rPr>
              <a:t>First ,we searched about the duplicate rows in the data ,and we found 0 duplicate mean that the data don’t have any duplicate rows .</a:t>
            </a:r>
          </a:p>
          <a:p>
            <a:pPr algn="just"/>
            <a:r>
              <a:rPr lang="en-US" sz="2400" b="1" dirty="0">
                <a:latin typeface="Open Sauce Bold Italics" panose="020B0604020202020204" charset="0"/>
              </a:rPr>
              <a:t>Secondly, we investigated the missing data to deal with it as required.</a:t>
            </a:r>
          </a:p>
          <a:p>
            <a:pPr>
              <a:lnSpc>
                <a:spcPts val="2774"/>
              </a:lnSpc>
            </a:pPr>
            <a:endParaRPr lang="en-US" sz="2010" b="1" spc="197" dirty="0">
              <a:solidFill>
                <a:srgbClr val="231F20"/>
              </a:solidFill>
              <a:latin typeface="Open Sauce Bold Italics" panose="020B0604020202020204" charset="0"/>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663813" y="1725604"/>
            <a:ext cx="9308329" cy="794256"/>
          </a:xfrm>
          <a:prstGeom prst="rect">
            <a:avLst/>
          </a:prstGeom>
        </p:spPr>
        <p:txBody>
          <a:bodyPr lIns="0" tIns="0" rIns="0" bIns="0" rtlCol="0" anchor="t">
            <a:spAutoFit/>
          </a:bodyPr>
          <a:lstStyle/>
          <a:p>
            <a:pPr lvl="0" algn="ctr">
              <a:lnSpc>
                <a:spcPts val="6548"/>
              </a:lnSpc>
              <a:spcBef>
                <a:spcPct val="0"/>
              </a:spcBef>
            </a:pPr>
            <a:r>
              <a:rPr lang="en-US" sz="4800" dirty="0">
                <a:solidFill>
                  <a:schemeClr val="bg1"/>
                </a:solidFill>
                <a:latin typeface="Open Sauce Bold Italics" panose="020B0604020202020204" charset="0"/>
              </a:rPr>
              <a:t>Data preprocessing</a:t>
            </a:r>
            <a:endParaRPr lang="en-US" sz="4745" u="none" strike="noStrike" spc="37" dirty="0">
              <a:solidFill>
                <a:schemeClr val="bg1"/>
              </a:solidFill>
              <a:latin typeface="Open Sauce Bold Italics" panose="020B0604020202020204" charset="0"/>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grpSp>
        <p:nvGrpSpPr>
          <p:cNvPr id="31" name="Group 31"/>
          <p:cNvGrpSpPr/>
          <p:nvPr/>
        </p:nvGrpSpPr>
        <p:grpSpPr>
          <a:xfrm>
            <a:off x="12085550" y="-131220"/>
            <a:ext cx="9534019" cy="1112295"/>
            <a:chOff x="0" y="0"/>
            <a:chExt cx="1876002" cy="218865"/>
          </a:xfrm>
        </p:grpSpPr>
        <p:sp>
          <p:nvSpPr>
            <p:cNvPr id="32" name="Freeform 3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33" name="TextBox 3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34" name="AutoShape 34"/>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5" name="Freeform 35"/>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32757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97559" y="-275658"/>
            <a:ext cx="18885557" cy="12952105"/>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3813" y="1725604"/>
            <a:ext cx="9308329" cy="794256"/>
          </a:xfrm>
          <a:prstGeom prst="rect">
            <a:avLst/>
          </a:prstGeom>
        </p:spPr>
        <p:txBody>
          <a:bodyPr lIns="0" tIns="0" rIns="0" bIns="0" rtlCol="0" anchor="t">
            <a:spAutoFit/>
          </a:bodyPr>
          <a:lstStyle/>
          <a:p>
            <a:pPr lvl="0" algn="ctr">
              <a:lnSpc>
                <a:spcPts val="6548"/>
              </a:lnSpc>
              <a:spcBef>
                <a:spcPct val="0"/>
              </a:spcBef>
            </a:pPr>
            <a:r>
              <a:rPr lang="ar-JO" sz="4800" dirty="0">
                <a:solidFill>
                  <a:schemeClr val="bg1"/>
                </a:solidFill>
                <a:latin typeface="Open Sauce Bold Italics" panose="020B0604020202020204" charset="0"/>
              </a:rPr>
              <a:t> </a:t>
            </a:r>
            <a:r>
              <a:rPr lang="en-US" sz="4800" dirty="0">
                <a:solidFill>
                  <a:schemeClr val="bg1"/>
                </a:solidFill>
                <a:latin typeface="Open Sauce Bold Italics" panose="020B0604020202020204" charset="0"/>
              </a:rPr>
              <a:t>Modelling</a:t>
            </a:r>
            <a:endParaRPr lang="en-US" sz="4745" u="none" strike="noStrike" spc="37" dirty="0">
              <a:solidFill>
                <a:schemeClr val="bg1"/>
              </a:solidFill>
              <a:latin typeface="Open Sauce Bold Italics" panose="020B0604020202020204" charset="0"/>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2085550" y="-131220"/>
            <a:ext cx="9534019" cy="1112295"/>
            <a:chOff x="0" y="0"/>
            <a:chExt cx="1876002" cy="218865"/>
          </a:xfrm>
        </p:grpSpPr>
        <p:sp>
          <p:nvSpPr>
            <p:cNvPr id="32" name="Freeform 3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33" name="TextBox 3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4" name="AutoShape 34"/>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6" name="Content Placeholder 2"/>
          <p:cNvSpPr txBox="1">
            <a:spLocks/>
          </p:cNvSpPr>
          <p:nvPr/>
        </p:nvSpPr>
        <p:spPr>
          <a:xfrm>
            <a:off x="-457200" y="3716724"/>
            <a:ext cx="18288000" cy="573811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Open Sauce Bold Italics" panose="020B0604020202020204" charset="0"/>
              </a:rPr>
              <a:t>In our pursuit of optimizing model performance, we systematically experimented with various scaling techniques. we explored different scaling approaches, including Min-Max Scaling, Standard Scaling, and Robust Scaling, to enhance the model's sensitivity to input variations. </a:t>
            </a:r>
            <a:endParaRPr lang="ar-JO" sz="2800" dirty="0">
              <a:latin typeface="Open Sauce Bold Italics" panose="020B0604020202020204" charset="0"/>
            </a:endParaRPr>
          </a:p>
          <a:p>
            <a:endParaRPr lang="ar-JO" sz="2800" dirty="0">
              <a:latin typeface="Open Sauce Bold Italics" panose="020B0604020202020204" charset="0"/>
            </a:endParaRPr>
          </a:p>
          <a:p>
            <a:r>
              <a:rPr lang="en-GB" sz="2800" dirty="0">
                <a:latin typeface="Open Sauce Bold Italics" panose="020B0604020202020204" charset="0"/>
              </a:rPr>
              <a:t>Furthermore, we delved into dimensionality reduction experiences, employing techniques such as Principal Component Analysis (PCA), Linear Discriminant Analysis (LDA), and t-distributed Stochastic </a:t>
            </a:r>
            <a:r>
              <a:rPr lang="en-GB" sz="2800" dirty="0" err="1">
                <a:latin typeface="Open Sauce Bold Italics" panose="020B0604020202020204" charset="0"/>
              </a:rPr>
              <a:t>Neighbor</a:t>
            </a:r>
            <a:r>
              <a:rPr lang="en-GB" sz="2800" dirty="0">
                <a:latin typeface="Open Sauce Bold Italics" panose="020B0604020202020204" charset="0"/>
              </a:rPr>
              <a:t> Embedding (t-SNE). These reduction techniques are aimed at capturing essential information while mitigating the curse of dimensionality. </a:t>
            </a:r>
          </a:p>
          <a:p>
            <a:endParaRPr lang="en-GB" sz="2800" dirty="0">
              <a:latin typeface="Open Sauce Bold Italics" panose="020B0604020202020204" charset="0"/>
            </a:endParaRPr>
          </a:p>
        </p:txBody>
      </p:sp>
    </p:spTree>
    <p:extLst>
      <p:ext uri="{BB962C8B-B14F-4D97-AF65-F5344CB8AC3E}">
        <p14:creationId xmlns:p14="http://schemas.microsoft.com/office/powerpoint/2010/main" val="40234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97559" y="-275658"/>
            <a:ext cx="18885557" cy="12952105"/>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3813" y="1725604"/>
            <a:ext cx="9308329" cy="794256"/>
          </a:xfrm>
          <a:prstGeom prst="rect">
            <a:avLst/>
          </a:prstGeom>
        </p:spPr>
        <p:txBody>
          <a:bodyPr lIns="0" tIns="0" rIns="0" bIns="0" rtlCol="0" anchor="t">
            <a:spAutoFit/>
          </a:bodyPr>
          <a:lstStyle/>
          <a:p>
            <a:pPr lvl="0" algn="ctr">
              <a:lnSpc>
                <a:spcPts val="6548"/>
              </a:lnSpc>
              <a:spcBef>
                <a:spcPct val="0"/>
              </a:spcBef>
            </a:pPr>
            <a:r>
              <a:rPr lang="en-US" sz="4800" dirty="0">
                <a:solidFill>
                  <a:schemeClr val="bg1"/>
                </a:solidFill>
                <a:latin typeface="Open Sauce Bold Italics" panose="020B0604020202020204" charset="0"/>
              </a:rPr>
              <a:t>Modelling</a:t>
            </a:r>
            <a:endParaRPr lang="en-US" sz="4745" u="none" strike="noStrike" spc="37" dirty="0">
              <a:solidFill>
                <a:schemeClr val="bg1"/>
              </a:solidFill>
              <a:latin typeface="Open Sauce Bold Italics" panose="020B0604020202020204" charset="0"/>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2085550" y="-131220"/>
            <a:ext cx="9534019" cy="1112295"/>
            <a:chOff x="0" y="0"/>
            <a:chExt cx="1876002" cy="218865"/>
          </a:xfrm>
        </p:grpSpPr>
        <p:sp>
          <p:nvSpPr>
            <p:cNvPr id="32" name="Freeform 3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33" name="TextBox 3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4" name="AutoShape 34"/>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6" name="Content Placeholder 2"/>
          <p:cNvSpPr txBox="1">
            <a:spLocks/>
          </p:cNvSpPr>
          <p:nvPr/>
        </p:nvSpPr>
        <p:spPr>
          <a:xfrm>
            <a:off x="-457200" y="3716724"/>
            <a:ext cx="18288000" cy="573811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Open Sauce Bold Italics" panose="020B0604020202020204" charset="0"/>
              </a:rPr>
              <a:t>The modelling process is where we breathe life into our data, employing advanced algorithms and machine-learning techniques to uncover patterns, relationships, and predictive trends. In this stage, we tried many regression models like:</a:t>
            </a:r>
          </a:p>
          <a:p>
            <a:endParaRPr lang="en-GB" sz="2800" dirty="0">
              <a:latin typeface="Open Sauce Bold Italics" panose="020B0604020202020204" charset="0"/>
            </a:endParaRPr>
          </a:p>
          <a:p>
            <a:pPr marL="914400" lvl="1" indent="-514350">
              <a:buFont typeface="+mj-lt"/>
              <a:buAutoNum type="arabicPeriod"/>
            </a:pPr>
            <a:r>
              <a:rPr lang="en-GB" sz="2400" dirty="0">
                <a:latin typeface="Open Sauce Bold Italics" panose="020B0604020202020204" charset="0"/>
              </a:rPr>
              <a:t>ARIMA</a:t>
            </a:r>
          </a:p>
          <a:p>
            <a:pPr marL="914400" lvl="1" indent="-514350">
              <a:buFont typeface="+mj-lt"/>
              <a:buAutoNum type="arabicPeriod"/>
            </a:pPr>
            <a:r>
              <a:rPr lang="en-GB" sz="2800" dirty="0">
                <a:latin typeface="Open Sauce Bold Italics" panose="020B0604020202020204" charset="0"/>
              </a:rPr>
              <a:t>SARIMA</a:t>
            </a:r>
          </a:p>
          <a:p>
            <a:pPr marL="914400" lvl="1" indent="-514350">
              <a:buFont typeface="+mj-lt"/>
              <a:buAutoNum type="arabicPeriod"/>
            </a:pPr>
            <a:r>
              <a:rPr lang="en-GB" sz="2800" dirty="0">
                <a:latin typeface="Open Sauce Bold Italics" panose="020B0604020202020204" charset="0"/>
              </a:rPr>
              <a:t>Prophet</a:t>
            </a:r>
          </a:p>
          <a:p>
            <a:pPr marL="914400" lvl="1" indent="-514350">
              <a:buFont typeface="+mj-lt"/>
              <a:buAutoNum type="arabicPeriod"/>
            </a:pPr>
            <a:r>
              <a:rPr lang="en-GB" sz="2800" dirty="0">
                <a:latin typeface="Open Sauce Bold Italics" panose="020B0604020202020204" charset="0"/>
              </a:rPr>
              <a:t>LSTM</a:t>
            </a:r>
          </a:p>
          <a:p>
            <a:endParaRPr lang="en-GB" sz="2800" dirty="0">
              <a:latin typeface="Open Sauce Bold Italics" panose="020B0604020202020204" charset="0"/>
            </a:endParaRPr>
          </a:p>
          <a:p>
            <a:endParaRPr lang="en-GB" sz="2800" dirty="0">
              <a:latin typeface="Open Sauce Bold Italics" panose="020B0604020202020204" charset="0"/>
            </a:endParaRPr>
          </a:p>
        </p:txBody>
      </p:sp>
      <p:pic>
        <p:nvPicPr>
          <p:cNvPr id="7" name="Picture 6">
            <a:extLst>
              <a:ext uri="{FF2B5EF4-FFF2-40B4-BE49-F238E27FC236}">
                <a16:creationId xmlns:a16="http://schemas.microsoft.com/office/drawing/2014/main" id="{1C7F6ED3-CF18-FE29-F730-5AD89CC3F565}"/>
              </a:ext>
            </a:extLst>
          </p:cNvPr>
          <p:cNvPicPr>
            <a:picLocks noChangeAspect="1"/>
          </p:cNvPicPr>
          <p:nvPr/>
        </p:nvPicPr>
        <p:blipFill>
          <a:blip r:embed="rId3"/>
          <a:stretch>
            <a:fillRect/>
          </a:stretch>
        </p:blipFill>
        <p:spPr>
          <a:xfrm>
            <a:off x="3810000" y="5143500"/>
            <a:ext cx="12711112" cy="3146725"/>
          </a:xfrm>
          <a:prstGeom prst="rect">
            <a:avLst/>
          </a:prstGeom>
        </p:spPr>
      </p:pic>
    </p:spTree>
    <p:extLst>
      <p:ext uri="{BB962C8B-B14F-4D97-AF65-F5344CB8AC3E}">
        <p14:creationId xmlns:p14="http://schemas.microsoft.com/office/powerpoint/2010/main" val="367152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txBody>
          <a:bodyPr/>
          <a:lstStyle/>
          <a:p>
            <a:endParaRPr lang="en-US"/>
          </a:p>
        </p:txBody>
      </p:sp>
      <p:sp>
        <p:nvSpPr>
          <p:cNvPr id="13" name="TextBox 13"/>
          <p:cNvSpPr txBox="1"/>
          <p:nvPr/>
        </p:nvSpPr>
        <p:spPr>
          <a:xfrm>
            <a:off x="10861313" y="5161798"/>
            <a:ext cx="3780505" cy="1956561"/>
          </a:xfrm>
          <a:prstGeom prst="rect">
            <a:avLst/>
          </a:prstGeom>
        </p:spPr>
        <p:txBody>
          <a:bodyPr lIns="0" tIns="0" rIns="0" bIns="0" rtlCol="0" anchor="t">
            <a:spAutoFit/>
          </a:bodyPr>
          <a:lstStyle/>
          <a:p>
            <a:pPr marL="0" lvl="0" indent="0" algn="ctr">
              <a:lnSpc>
                <a:spcPts val="17408"/>
              </a:lnSpc>
              <a:spcBef>
                <a:spcPct val="0"/>
              </a:spcBef>
            </a:pPr>
            <a:endParaRPr lang="en-US" sz="7200" u="none" strike="noStrike" dirty="0">
              <a:solidFill>
                <a:srgbClr val="010101"/>
              </a:solidFill>
              <a:latin typeface="Open Sauce Bold Italics" panose="020B0604020202020204" charset="0"/>
            </a:endParaRPr>
          </a:p>
        </p:txBody>
      </p:sp>
      <p:sp>
        <p:nvSpPr>
          <p:cNvPr id="14" name="TextBox 13">
            <a:extLst>
              <a:ext uri="{FF2B5EF4-FFF2-40B4-BE49-F238E27FC236}">
                <a16:creationId xmlns:a16="http://schemas.microsoft.com/office/drawing/2014/main" id="{6791891C-8DE3-7DE2-678E-22CAC5910C70}"/>
              </a:ext>
            </a:extLst>
          </p:cNvPr>
          <p:cNvSpPr txBox="1"/>
          <p:nvPr/>
        </p:nvSpPr>
        <p:spPr>
          <a:xfrm>
            <a:off x="6019800" y="3086100"/>
            <a:ext cx="11811000" cy="5262979"/>
          </a:xfrm>
          <a:prstGeom prst="rect">
            <a:avLst/>
          </a:prstGeom>
          <a:noFill/>
        </p:spPr>
        <p:txBody>
          <a:bodyPr wrap="square" rtlCol="0">
            <a:spAutoFit/>
          </a:bodyPr>
          <a:lstStyle/>
          <a:p>
            <a:r>
              <a:rPr lang="en-GB" sz="2800" dirty="0">
                <a:latin typeface="Open Sauce Bold Italics" panose="020B0604020202020204" charset="0"/>
              </a:rPr>
              <a:t>In conclusion, we are thrilled to announce that our team has successfully achieved an impressive score</a:t>
            </a:r>
          </a:p>
          <a:p>
            <a:endParaRPr lang="en-GB" sz="2800" dirty="0">
              <a:latin typeface="Open Sauce Bold Italics" panose="020B0604020202020204" charset="0"/>
            </a:endParaRPr>
          </a:p>
          <a:p>
            <a:r>
              <a:rPr lang="en-GB" sz="2800" dirty="0">
                <a:latin typeface="Open Sauce Bold Italics" panose="020B0604020202020204" charset="0"/>
              </a:rPr>
              <a:t>This accomplishment is a testament to our collective effort, dedication, and teamwork. Thank you all for your hard work and commitment to excellence.</a:t>
            </a:r>
          </a:p>
          <a:p>
            <a:endParaRPr lang="en-GB" sz="2800" dirty="0">
              <a:latin typeface="Open Sauce Bold Italics" panose="020B0604020202020204" charset="0"/>
            </a:endParaRPr>
          </a:p>
          <a:p>
            <a:r>
              <a:rPr lang="en-GB" sz="2800" dirty="0">
                <a:latin typeface="Open Sauce Bold Italics" panose="020B0604020202020204" charset="0"/>
              </a:rPr>
              <a:t>We appreciate the company's commitment to promoting teamwork, as it not only benefits us as individuals but also contributes to the overall success and synergy of our project. Thank you for recognizing the value of collaboration and providing us with the platform to thrive as a team.</a:t>
            </a:r>
          </a:p>
        </p:txBody>
      </p:sp>
      <p:sp>
        <p:nvSpPr>
          <p:cNvPr id="15" name="TextBox 14">
            <a:extLst>
              <a:ext uri="{FF2B5EF4-FFF2-40B4-BE49-F238E27FC236}">
                <a16:creationId xmlns:a16="http://schemas.microsoft.com/office/drawing/2014/main" id="{9D083434-B9B3-E85A-985D-BDF6C8EF62F1}"/>
              </a:ext>
            </a:extLst>
          </p:cNvPr>
          <p:cNvSpPr txBox="1"/>
          <p:nvPr/>
        </p:nvSpPr>
        <p:spPr>
          <a:xfrm>
            <a:off x="8845179" y="1765963"/>
            <a:ext cx="5505033" cy="558743"/>
          </a:xfrm>
          <a:prstGeom prst="rect">
            <a:avLst/>
          </a:prstGeom>
          <a:noFill/>
        </p:spPr>
        <p:txBody>
          <a:bodyPr wrap="none" rtlCol="0">
            <a:spAutoFit/>
          </a:bodyPr>
          <a:lstStyle/>
          <a:p>
            <a:pPr algn="ctr">
              <a:lnSpc>
                <a:spcPts val="3483"/>
              </a:lnSpc>
            </a:pPr>
            <a:r>
              <a:rPr lang="en-GB" sz="4400" dirty="0">
                <a:solidFill>
                  <a:srgbClr val="202124"/>
                </a:solidFill>
                <a:latin typeface="Open Sauce Bold Italics" panose="020B0604020202020204" charset="0"/>
              </a:rPr>
              <a:t>A</a:t>
            </a:r>
            <a:r>
              <a:rPr lang="en-GB" sz="4400" b="0" i="0" dirty="0">
                <a:solidFill>
                  <a:srgbClr val="202124"/>
                </a:solidFill>
                <a:effectLst/>
                <a:latin typeface="Open Sauce Bold Italics" panose="020B0604020202020204" charset="0"/>
              </a:rPr>
              <a:t>cknowledgement</a:t>
            </a:r>
            <a:endParaRPr lang="en-US" sz="4400" spc="247" dirty="0">
              <a:solidFill>
                <a:srgbClr val="231F20"/>
              </a:solidFill>
              <a:latin typeface="Open Sauce Bold Italics"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060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dirty="0">
              <a:latin typeface="Open Sauce Bold Italics" panose="020B0604020202020204" charset="0"/>
            </a:endParaRPr>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188162" y="-73742"/>
            <a:ext cx="9168362" cy="1683025"/>
          </a:xfrm>
          <a:prstGeom prst="rect">
            <a:avLst/>
          </a:prstGeom>
        </p:spPr>
        <p:txBody>
          <a:bodyPr lIns="0" tIns="0" rIns="0" bIns="0" rtlCol="0" anchor="t">
            <a:spAutoFit/>
          </a:bodyPr>
          <a:lstStyle/>
          <a:p>
            <a:pPr algn="ctr">
              <a:lnSpc>
                <a:spcPts val="13774"/>
              </a:lnSpc>
            </a:pPr>
            <a:r>
              <a:rPr lang="en-US" sz="9981" spc="79" dirty="0">
                <a:solidFill>
                  <a:schemeClr val="bg1"/>
                </a:solidFill>
                <a:latin typeface="Open Sauce Bold Italics" panose="020B0604020202020204" charset="0"/>
              </a:rPr>
              <a:t>OVERVIEW</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Open Sauce Bold Italics" panose="020B0604020202020204" charset="0"/>
              </a:rPr>
              <a:t>01</a:t>
            </a:r>
          </a:p>
        </p:txBody>
      </p:sp>
      <p:sp>
        <p:nvSpPr>
          <p:cNvPr id="9" name="TextBox 9"/>
          <p:cNvSpPr txBox="1"/>
          <p:nvPr/>
        </p:nvSpPr>
        <p:spPr>
          <a:xfrm>
            <a:off x="2816452" y="5914179"/>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Open Sauce Bold Italics" panose="020B0604020202020204" charset="0"/>
              </a:rPr>
              <a:t>Introduction</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Open Sauce Bold Italics" panose="020B0604020202020204" charset="0"/>
              </a:rPr>
              <a:t>02</a:t>
            </a:r>
          </a:p>
        </p:txBody>
      </p:sp>
      <p:sp>
        <p:nvSpPr>
          <p:cNvPr id="11" name="TextBox 11"/>
          <p:cNvSpPr txBox="1"/>
          <p:nvPr/>
        </p:nvSpPr>
        <p:spPr>
          <a:xfrm>
            <a:off x="6133002" y="6005866"/>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Open Sauce Bold Italics" panose="020B0604020202020204" charset="0"/>
              </a:rPr>
              <a:t>Visualization </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Open Sauce Bold Italics" panose="020B0604020202020204" charset="0"/>
              </a:rPr>
              <a:t>03</a:t>
            </a:r>
          </a:p>
        </p:txBody>
      </p:sp>
      <p:sp>
        <p:nvSpPr>
          <p:cNvPr id="13" name="TextBox 13"/>
          <p:cNvSpPr txBox="1"/>
          <p:nvPr/>
        </p:nvSpPr>
        <p:spPr>
          <a:xfrm>
            <a:off x="9451884" y="5978049"/>
            <a:ext cx="2743420" cy="412677"/>
          </a:xfrm>
          <a:prstGeom prst="rect">
            <a:avLst/>
          </a:prstGeom>
        </p:spPr>
        <p:txBody>
          <a:bodyPr lIns="0" tIns="0" rIns="0" bIns="0" rtlCol="0" anchor="t">
            <a:spAutoFit/>
          </a:bodyPr>
          <a:lstStyle/>
          <a:p>
            <a:pPr algn="ctr">
              <a:lnSpc>
                <a:spcPts val="3483"/>
              </a:lnSpc>
            </a:pPr>
            <a:r>
              <a:rPr lang="en-US" sz="2400" spc="247" dirty="0">
                <a:solidFill>
                  <a:srgbClr val="231F20"/>
                </a:solidFill>
                <a:latin typeface="Open Sauce Bold Italics" panose="020B0604020202020204" charset="0"/>
              </a:rPr>
              <a:t>Preprocessing</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Open Sauce Bold Italics" panose="020B0604020202020204" charset="0"/>
              </a:rPr>
              <a:t>04</a:t>
            </a:r>
          </a:p>
        </p:txBody>
      </p:sp>
      <p:sp>
        <p:nvSpPr>
          <p:cNvPr id="15" name="TextBox 15"/>
          <p:cNvSpPr txBox="1"/>
          <p:nvPr/>
        </p:nvSpPr>
        <p:spPr>
          <a:xfrm>
            <a:off x="12811070" y="6005866"/>
            <a:ext cx="3054424" cy="865430"/>
          </a:xfrm>
          <a:prstGeom prst="rect">
            <a:avLst/>
          </a:prstGeom>
        </p:spPr>
        <p:txBody>
          <a:bodyPr wrap="square" lIns="0" tIns="0" rIns="0" bIns="0" rtlCol="0" anchor="t">
            <a:spAutoFit/>
          </a:bodyPr>
          <a:lstStyle/>
          <a:p>
            <a:pPr algn="ctr">
              <a:lnSpc>
                <a:spcPts val="3483"/>
              </a:lnSpc>
            </a:pPr>
            <a:r>
              <a:rPr lang="en-US" sz="2524" spc="247" dirty="0">
                <a:solidFill>
                  <a:srgbClr val="231F20"/>
                </a:solidFill>
                <a:latin typeface="Open Sauce Bold Italics" panose="020B0604020202020204" charset="0"/>
              </a:rPr>
              <a:t>Feature Engineering</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Open Sauce Bold Italics" panose="020B0604020202020204" charset="0"/>
              </a:rPr>
              <a:t>05</a:t>
            </a:r>
          </a:p>
        </p:txBody>
      </p:sp>
      <p:sp>
        <p:nvSpPr>
          <p:cNvPr id="17" name="TextBox 17"/>
          <p:cNvSpPr txBox="1"/>
          <p:nvPr/>
        </p:nvSpPr>
        <p:spPr>
          <a:xfrm>
            <a:off x="2825402" y="8019240"/>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Open Sauce Bold Italics" panose="020B0604020202020204" charset="0"/>
              </a:rPr>
              <a:t>Feature Selection</a:t>
            </a:r>
          </a:p>
        </p:txBody>
      </p:sp>
      <p:sp>
        <p:nvSpPr>
          <p:cNvPr id="18" name="TextBox 18"/>
          <p:cNvSpPr txBox="1"/>
          <p:nvPr/>
        </p:nvSpPr>
        <p:spPr>
          <a:xfrm>
            <a:off x="6544248" y="708494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Open Sauce Bold Italics" panose="020B0604020202020204" charset="0"/>
              </a:rPr>
              <a:t>06</a:t>
            </a:r>
          </a:p>
        </p:txBody>
      </p:sp>
      <p:sp>
        <p:nvSpPr>
          <p:cNvPr id="22" name="TextBox 21"/>
          <p:cNvSpPr txBox="1"/>
          <p:nvPr/>
        </p:nvSpPr>
        <p:spPr>
          <a:xfrm>
            <a:off x="6162499" y="8082122"/>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Open Sauce Bold Italics" panose="020B0604020202020204" charset="0"/>
              </a:rPr>
              <a:t>Modeling</a:t>
            </a:r>
          </a:p>
        </p:txBody>
      </p:sp>
      <p:sp>
        <p:nvSpPr>
          <p:cNvPr id="19" name="TextBox 18">
            <a:extLst>
              <a:ext uri="{FF2B5EF4-FFF2-40B4-BE49-F238E27FC236}">
                <a16:creationId xmlns:a16="http://schemas.microsoft.com/office/drawing/2014/main" id="{D0E0DE71-314B-3F38-2D40-808A2BB29468}"/>
              </a:ext>
            </a:extLst>
          </p:cNvPr>
          <p:cNvSpPr txBox="1"/>
          <p:nvPr/>
        </p:nvSpPr>
        <p:spPr>
          <a:xfrm>
            <a:off x="9903434" y="7162119"/>
            <a:ext cx="1840320" cy="101143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Open Sauce Bold Italics" panose="020B0604020202020204" charset="0"/>
              </a:rPr>
              <a:t>07</a:t>
            </a:r>
          </a:p>
        </p:txBody>
      </p:sp>
      <p:sp>
        <p:nvSpPr>
          <p:cNvPr id="20" name="TextBox 19">
            <a:extLst>
              <a:ext uri="{FF2B5EF4-FFF2-40B4-BE49-F238E27FC236}">
                <a16:creationId xmlns:a16="http://schemas.microsoft.com/office/drawing/2014/main" id="{28C22F66-64F6-43CE-4887-1C44AFCE8A17}"/>
              </a:ext>
            </a:extLst>
          </p:cNvPr>
          <p:cNvSpPr txBox="1"/>
          <p:nvPr/>
        </p:nvSpPr>
        <p:spPr>
          <a:xfrm>
            <a:off x="9098826" y="8133715"/>
            <a:ext cx="3712244" cy="419154"/>
          </a:xfrm>
          <a:prstGeom prst="rect">
            <a:avLst/>
          </a:prstGeom>
        </p:spPr>
        <p:txBody>
          <a:bodyPr wrap="square" lIns="0" tIns="0" rIns="0" bIns="0" rtlCol="0" anchor="t">
            <a:spAutoFit/>
          </a:bodyPr>
          <a:lstStyle/>
          <a:p>
            <a:pPr algn="ctr">
              <a:lnSpc>
                <a:spcPts val="3483"/>
              </a:lnSpc>
            </a:pPr>
            <a:r>
              <a:rPr lang="en-GB" sz="2800" dirty="0">
                <a:solidFill>
                  <a:srgbClr val="202124"/>
                </a:solidFill>
                <a:latin typeface="Open Sauce Bold Italics" panose="020B0604020202020204" charset="0"/>
              </a:rPr>
              <a:t>A</a:t>
            </a:r>
            <a:r>
              <a:rPr lang="en-GB" sz="2800" b="0" i="0" dirty="0">
                <a:solidFill>
                  <a:srgbClr val="202124"/>
                </a:solidFill>
                <a:effectLst/>
                <a:latin typeface="Open Sauce Bold Italics" panose="020B0604020202020204" charset="0"/>
              </a:rPr>
              <a:t>cknowledgement</a:t>
            </a:r>
            <a:endParaRPr lang="en-US" sz="2800" spc="247" dirty="0">
              <a:solidFill>
                <a:srgbClr val="231F20"/>
              </a:solidFill>
              <a:latin typeface="Open Sauce Bold Italics" panose="020B0604020202020204" charset="0"/>
            </a:endParaRPr>
          </a:p>
        </p:txBody>
      </p:sp>
    </p:spTree>
    <p:extLst>
      <p:ext uri="{BB962C8B-B14F-4D97-AF65-F5344CB8AC3E}">
        <p14:creationId xmlns:p14="http://schemas.microsoft.com/office/powerpoint/2010/main" val="3441643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87376" y="0"/>
            <a:ext cx="203454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8708375" y="231119"/>
            <a:ext cx="9261112" cy="10396149"/>
            <a:chOff x="-11676" y="0"/>
            <a:chExt cx="5382089"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11676"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578514" y="4381500"/>
            <a:ext cx="1799255" cy="1828744"/>
            <a:chOff x="0" y="0"/>
            <a:chExt cx="799693" cy="812800"/>
          </a:xfrm>
        </p:grpSpPr>
        <p:sp>
          <p:nvSpPr>
            <p:cNvPr id="8" name="Freeform 8"/>
            <p:cNvSpPr/>
            <p:nvPr/>
          </p:nvSpPr>
          <p:spPr>
            <a:xfrm>
              <a:off x="0" y="0"/>
              <a:ext cx="799693" cy="812800"/>
            </a:xfrm>
            <a:custGeom>
              <a:avLst/>
              <a:gdLst/>
              <a:ahLst/>
              <a:cxnLst/>
              <a:rect l="l" t="t" r="r" b="b"/>
              <a:pathLst>
                <a:path w="799693" h="812800">
                  <a:moveTo>
                    <a:pt x="399847" y="0"/>
                  </a:moveTo>
                  <a:cubicBezTo>
                    <a:pt x="179017" y="0"/>
                    <a:pt x="0" y="181951"/>
                    <a:pt x="0" y="406400"/>
                  </a:cubicBezTo>
                  <a:cubicBezTo>
                    <a:pt x="0" y="630849"/>
                    <a:pt x="179017" y="812800"/>
                    <a:pt x="399847" y="812800"/>
                  </a:cubicBezTo>
                  <a:cubicBezTo>
                    <a:pt x="620676" y="812800"/>
                    <a:pt x="799693" y="630849"/>
                    <a:pt x="799693" y="406400"/>
                  </a:cubicBezTo>
                  <a:cubicBezTo>
                    <a:pt x="799693" y="181951"/>
                    <a:pt x="620676" y="0"/>
                    <a:pt x="399847" y="0"/>
                  </a:cubicBezTo>
                  <a:close/>
                </a:path>
              </a:pathLst>
            </a:custGeom>
            <a:solidFill>
              <a:srgbClr val="010101"/>
            </a:solidFill>
          </p:spPr>
          <p:txBody>
            <a:bodyPr/>
            <a:lstStyle/>
            <a:p>
              <a:endParaRPr lang="en-US"/>
            </a:p>
          </p:txBody>
        </p:sp>
        <p:sp>
          <p:nvSpPr>
            <p:cNvPr id="9" name="TextBox 9"/>
            <p:cNvSpPr txBox="1"/>
            <p:nvPr/>
          </p:nvSpPr>
          <p:spPr>
            <a:xfrm>
              <a:off x="74971" y="57150"/>
              <a:ext cx="649751"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sp>
        <p:nvSpPr>
          <p:cNvPr id="10" name="Freeform 10"/>
          <p:cNvSpPr/>
          <p:nvPr/>
        </p:nvSpPr>
        <p:spPr>
          <a:xfrm>
            <a:off x="-245582" y="4887625"/>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5328" y="362137"/>
            <a:ext cx="15274535" cy="2657238"/>
            <a:chOff x="101600" y="-19050"/>
            <a:chExt cx="1556257" cy="257560"/>
          </a:xfrm>
        </p:grpSpPr>
        <p:sp>
          <p:nvSpPr>
            <p:cNvPr id="12" name="Freeform 12"/>
            <p:cNvSpPr/>
            <p:nvPr/>
          </p:nvSpPr>
          <p:spPr>
            <a:xfrm>
              <a:off x="120646" y="19645"/>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14" name="TextBox 14"/>
          <p:cNvSpPr txBox="1"/>
          <p:nvPr/>
        </p:nvSpPr>
        <p:spPr>
          <a:xfrm>
            <a:off x="1075328" y="3985865"/>
            <a:ext cx="10013344" cy="3643818"/>
          </a:xfrm>
          <a:prstGeom prst="rect">
            <a:avLst/>
          </a:prstGeom>
        </p:spPr>
        <p:txBody>
          <a:bodyPr lIns="0" tIns="0" rIns="0" bIns="0" rtlCol="0" anchor="t">
            <a:spAutoFit/>
          </a:bodyPr>
          <a:lstStyle/>
          <a:p>
            <a:pPr marL="493418" lvl="1" indent="-246709" algn="just">
              <a:lnSpc>
                <a:spcPts val="3153"/>
              </a:lnSpc>
              <a:buFont typeface="Arial"/>
              <a:buChar char="•"/>
            </a:pPr>
            <a:r>
              <a:rPr lang="en-US" spc="98" dirty="0">
                <a:solidFill>
                  <a:srgbClr val="231F20"/>
                </a:solidFill>
                <a:latin typeface="Open Sauce Bold Italics" panose="020B0604020202020204" charset="0"/>
              </a:rPr>
              <a:t>In the realm of market analysis and forecasting, understanding complex patterns within time series data is crucial for making informed decisions. This project aims to develop a robust machine learning model to predict market trends based on historical monthly data, enabling stakeholders to make proactive decisions regarding production, procurement, pricing strategies, and resource allocation. By leveraging advanced algorithms, we strive to provide accurate forecasts for quantities and prices for upcoming months, enhancing efficiency and profitability within the market ecosystem.</a:t>
            </a:r>
          </a:p>
        </p:txBody>
      </p:sp>
      <p:sp>
        <p:nvSpPr>
          <p:cNvPr id="15" name="TextBox 15"/>
          <p:cNvSpPr txBox="1"/>
          <p:nvPr/>
        </p:nvSpPr>
        <p:spPr>
          <a:xfrm>
            <a:off x="1197966" y="1858509"/>
            <a:ext cx="7416941" cy="564770"/>
          </a:xfrm>
          <a:prstGeom prst="rect">
            <a:avLst/>
          </a:prstGeom>
        </p:spPr>
        <p:txBody>
          <a:bodyPr lIns="0" tIns="0" rIns="0" bIns="0" rtlCol="0" anchor="t">
            <a:spAutoFit/>
          </a:bodyPr>
          <a:lstStyle/>
          <a:p>
            <a:pPr algn="ctr">
              <a:lnSpc>
                <a:spcPts val="3483"/>
              </a:lnSpc>
            </a:pPr>
            <a:r>
              <a:rPr lang="en-US" sz="7200" spc="247" dirty="0">
                <a:solidFill>
                  <a:schemeClr val="bg1"/>
                </a:solidFill>
                <a:latin typeface="Open Sauce Bold Italics" panose="020B0604020202020204" charset="0"/>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sz="2400">
                <a:latin typeface="Open Sauce Bold Italics" panose="020B0604020202020204" charset="0"/>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sz="2400">
                <a:latin typeface="Open Sauce Bold Italics" panose="020B0604020202020204" charset="0"/>
              </a:endParaRPr>
            </a:p>
          </p:txBody>
        </p:sp>
      </p:grpSp>
      <p:grpSp>
        <p:nvGrpSpPr>
          <p:cNvPr id="9" name="Group 9"/>
          <p:cNvGrpSpPr/>
          <p:nvPr/>
        </p:nvGrpSpPr>
        <p:grpSpPr>
          <a:xfrm>
            <a:off x="5900738" y="3603602"/>
            <a:ext cx="3086100" cy="4784036"/>
            <a:chOff x="0" y="0"/>
            <a:chExt cx="812800" cy="1259993"/>
          </a:xfrm>
        </p:grpSpPr>
        <p:sp>
          <p:nvSpPr>
            <p:cNvPr id="10" name="Freeform 10"/>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1" name="TextBox 11"/>
            <p:cNvSpPr txBox="1"/>
            <p:nvPr/>
          </p:nvSpPr>
          <p:spPr>
            <a:xfrm>
              <a:off x="0" y="-19050"/>
              <a:ext cx="812800" cy="1279043"/>
            </a:xfrm>
            <a:prstGeom prst="rect">
              <a:avLst/>
            </a:prstGeom>
          </p:spPr>
          <p:txBody>
            <a:bodyPr lIns="50800" tIns="50800" rIns="50800" bIns="50800" rtlCol="0" anchor="ctr"/>
            <a:lstStyle/>
            <a:p>
              <a:pPr algn="ctr">
                <a:lnSpc>
                  <a:spcPts val="2859"/>
                </a:lnSpc>
              </a:pPr>
              <a:endParaRPr sz="2400">
                <a:latin typeface="Open Sauce Bold Italics" panose="020B0604020202020204" charset="0"/>
              </a:endParaRPr>
            </a:p>
          </p:txBody>
        </p:sp>
      </p:grpSp>
      <p:grpSp>
        <p:nvGrpSpPr>
          <p:cNvPr id="12" name="Group 12"/>
          <p:cNvGrpSpPr/>
          <p:nvPr/>
        </p:nvGrpSpPr>
        <p:grpSpPr>
          <a:xfrm>
            <a:off x="9301162"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dirty="0"/>
            </a:p>
          </p:txBody>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sz="2400">
                <a:latin typeface="Open Sauce Bold Italics" panose="020B0604020202020204" charset="0"/>
              </a:endParaRPr>
            </a:p>
          </p:txBody>
        </p:sp>
      </p:grpSp>
      <p:grpSp>
        <p:nvGrpSpPr>
          <p:cNvPr id="15" name="Group 15"/>
          <p:cNvGrpSpPr/>
          <p:nvPr/>
        </p:nvGrpSpPr>
        <p:grpSpPr>
          <a:xfrm>
            <a:off x="12705986" y="3603602"/>
            <a:ext cx="3086100" cy="4784036"/>
            <a:chOff x="0" y="0"/>
            <a:chExt cx="812800" cy="1259993"/>
          </a:xfrm>
        </p:grpSpPr>
        <p:sp>
          <p:nvSpPr>
            <p:cNvPr id="16" name="Freeform 16"/>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7" name="TextBox 17"/>
            <p:cNvSpPr txBox="1"/>
            <p:nvPr/>
          </p:nvSpPr>
          <p:spPr>
            <a:xfrm>
              <a:off x="0" y="-19050"/>
              <a:ext cx="812800" cy="1279043"/>
            </a:xfrm>
            <a:prstGeom prst="rect">
              <a:avLst/>
            </a:prstGeom>
          </p:spPr>
          <p:txBody>
            <a:bodyPr lIns="50800" tIns="50800" rIns="50800" bIns="50800" rtlCol="0" anchor="ctr"/>
            <a:lstStyle/>
            <a:p>
              <a:pPr algn="ctr">
                <a:lnSpc>
                  <a:spcPts val="2859"/>
                </a:lnSpc>
              </a:pPr>
              <a:endParaRPr sz="2400">
                <a:latin typeface="Open Sauce Bold Italics" panose="020B0604020202020204" charset="0"/>
              </a:endParaRPr>
            </a:p>
          </p:txBody>
        </p:sp>
      </p:grpSp>
      <p:sp>
        <p:nvSpPr>
          <p:cNvPr id="18" name="TextBox 18"/>
          <p:cNvSpPr txBox="1"/>
          <p:nvPr/>
        </p:nvSpPr>
        <p:spPr>
          <a:xfrm>
            <a:off x="3533818" y="2029945"/>
            <a:ext cx="10906040" cy="833562"/>
          </a:xfrm>
          <a:prstGeom prst="rect">
            <a:avLst/>
          </a:prstGeom>
        </p:spPr>
        <p:txBody>
          <a:bodyPr lIns="0" tIns="0" rIns="0" bIns="0" rtlCol="0" anchor="t">
            <a:spAutoFit/>
          </a:bodyPr>
          <a:lstStyle/>
          <a:p>
            <a:pPr lvl="0" algn="ctr">
              <a:lnSpc>
                <a:spcPts val="6548"/>
              </a:lnSpc>
              <a:spcBef>
                <a:spcPct val="0"/>
              </a:spcBef>
            </a:pPr>
            <a:r>
              <a:rPr lang="en-US" sz="6000" dirty="0">
                <a:latin typeface="Open Sauce Bold Italics" panose="020B0604020202020204" charset="0"/>
              </a:rPr>
              <a:t>OBJECTIVE</a:t>
            </a:r>
            <a:endParaRPr lang="en-US" sz="5400" spc="37" dirty="0">
              <a:solidFill>
                <a:srgbClr val="010101"/>
              </a:solidFill>
              <a:latin typeface="Open Sauce Bold Italics" panose="020B0604020202020204" charset="0"/>
            </a:endParaRPr>
          </a:p>
        </p:txBody>
      </p:sp>
      <p:sp>
        <p:nvSpPr>
          <p:cNvPr id="19" name="TextBox 19"/>
          <p:cNvSpPr txBox="1"/>
          <p:nvPr/>
        </p:nvSpPr>
        <p:spPr>
          <a:xfrm>
            <a:off x="2721435" y="5499989"/>
            <a:ext cx="2722103" cy="923330"/>
          </a:xfrm>
          <a:prstGeom prst="rect">
            <a:avLst/>
          </a:prstGeom>
        </p:spPr>
        <p:txBody>
          <a:bodyPr lIns="0" tIns="0" rIns="0" bIns="0" rtlCol="0" anchor="t">
            <a:spAutoFit/>
          </a:bodyPr>
          <a:lstStyle/>
          <a:p>
            <a:pPr algn="ctr">
              <a:lnSpc>
                <a:spcPts val="2360"/>
              </a:lnSpc>
            </a:pPr>
            <a:r>
              <a:rPr lang="en-US" sz="2000" spc="167" dirty="0">
                <a:solidFill>
                  <a:srgbClr val="231F20"/>
                </a:solidFill>
                <a:latin typeface="Open Sauce Bold Italics" panose="020B0604020202020204" charset="0"/>
              </a:rPr>
              <a:t>Develop Robust Time Series Model</a:t>
            </a:r>
          </a:p>
        </p:txBody>
      </p:sp>
      <p:sp>
        <p:nvSpPr>
          <p:cNvPr id="20" name="TextBox 20"/>
          <p:cNvSpPr txBox="1"/>
          <p:nvPr/>
        </p:nvSpPr>
        <p:spPr>
          <a:xfrm>
            <a:off x="6036135" y="5669645"/>
            <a:ext cx="2722103" cy="615553"/>
          </a:xfrm>
          <a:prstGeom prst="rect">
            <a:avLst/>
          </a:prstGeom>
        </p:spPr>
        <p:txBody>
          <a:bodyPr lIns="0" tIns="0" rIns="0" bIns="0" rtlCol="0" anchor="t">
            <a:spAutoFit/>
          </a:bodyPr>
          <a:lstStyle/>
          <a:p>
            <a:pPr algn="ctr">
              <a:lnSpc>
                <a:spcPts val="2360"/>
              </a:lnSpc>
            </a:pPr>
            <a:r>
              <a:rPr lang="en-GB" sz="2000" spc="167" dirty="0">
                <a:solidFill>
                  <a:srgbClr val="231F20"/>
                </a:solidFill>
                <a:latin typeface="Open Sauce Bold Italics" panose="020B0604020202020204" charset="0"/>
              </a:rPr>
              <a:t>Accurate Market Trend Predictions</a:t>
            </a:r>
            <a:endParaRPr lang="en-US" sz="2000" spc="167" dirty="0">
              <a:solidFill>
                <a:srgbClr val="231F20"/>
              </a:solidFill>
              <a:latin typeface="Open Sauce Bold Italics" panose="020B0604020202020204" charset="0"/>
            </a:endParaRPr>
          </a:p>
        </p:txBody>
      </p:sp>
      <p:sp>
        <p:nvSpPr>
          <p:cNvPr id="21" name="TextBox 21"/>
          <p:cNvSpPr txBox="1"/>
          <p:nvPr/>
        </p:nvSpPr>
        <p:spPr>
          <a:xfrm>
            <a:off x="9444038" y="5753800"/>
            <a:ext cx="2722103" cy="1077218"/>
          </a:xfrm>
          <a:prstGeom prst="rect">
            <a:avLst/>
          </a:prstGeom>
        </p:spPr>
        <p:txBody>
          <a:bodyPr lIns="0" tIns="0" rIns="0" bIns="0" rtlCol="0" anchor="t">
            <a:spAutoFit/>
          </a:bodyPr>
          <a:lstStyle/>
          <a:p>
            <a:pPr algn="ctr">
              <a:lnSpc>
                <a:spcPts val="2084"/>
              </a:lnSpc>
            </a:pPr>
            <a:r>
              <a:rPr lang="en-US" spc="148" dirty="0">
                <a:solidFill>
                  <a:srgbClr val="231F20"/>
                </a:solidFill>
                <a:latin typeface="Open Sauce Bold Italics" panose="020B0604020202020204" charset="0"/>
              </a:rPr>
              <a:t>Forecast Commodity Quantities and Prices</a:t>
            </a:r>
          </a:p>
        </p:txBody>
      </p:sp>
      <p:sp>
        <p:nvSpPr>
          <p:cNvPr id="22" name="TextBox 22"/>
          <p:cNvSpPr txBox="1"/>
          <p:nvPr/>
        </p:nvSpPr>
        <p:spPr>
          <a:xfrm>
            <a:off x="12844462" y="5753800"/>
            <a:ext cx="2722103" cy="807913"/>
          </a:xfrm>
          <a:prstGeom prst="rect">
            <a:avLst/>
          </a:prstGeom>
        </p:spPr>
        <p:txBody>
          <a:bodyPr lIns="0" tIns="0" rIns="0" bIns="0" rtlCol="0" anchor="t">
            <a:spAutoFit/>
          </a:bodyPr>
          <a:lstStyle/>
          <a:p>
            <a:pPr algn="ctr">
              <a:lnSpc>
                <a:spcPts val="2084"/>
              </a:lnSpc>
            </a:pPr>
            <a:r>
              <a:rPr lang="en-US" spc="148" dirty="0">
                <a:solidFill>
                  <a:srgbClr val="231F20"/>
                </a:solidFill>
                <a:latin typeface="Open Sauce Bold Italics" panose="020B0604020202020204" charset="0"/>
              </a:rPr>
              <a:t>E</a:t>
            </a:r>
            <a:r>
              <a:rPr lang="en-GB" spc="148" dirty="0" err="1">
                <a:solidFill>
                  <a:srgbClr val="231F20"/>
                </a:solidFill>
                <a:latin typeface="Open Sauce Bold Italics" panose="020B0604020202020204" charset="0"/>
              </a:rPr>
              <a:t>mpower</a:t>
            </a:r>
            <a:r>
              <a:rPr lang="en-GB" spc="148" dirty="0">
                <a:solidFill>
                  <a:srgbClr val="231F20"/>
                </a:solidFill>
                <a:latin typeface="Open Sauce Bold Italics" panose="020B0604020202020204" charset="0"/>
              </a:rPr>
              <a:t> Stakeholders' Decision-Making</a:t>
            </a:r>
            <a:endParaRPr lang="en-US" spc="148" dirty="0">
              <a:solidFill>
                <a:srgbClr val="231F20"/>
              </a:solidFill>
              <a:latin typeface="Open Sauce Bold Italics" panose="020B0604020202020204" charset="0"/>
            </a:endParaRPr>
          </a:p>
        </p:txBody>
      </p:sp>
      <p:sp>
        <p:nvSpPr>
          <p:cNvPr id="23" name="Freeform 23"/>
          <p:cNvSpPr/>
          <p:nvPr/>
        </p:nvSpPr>
        <p:spPr>
          <a:xfrm>
            <a:off x="7062893" y="4100367"/>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3440521" y="4123630"/>
            <a:ext cx="1079092" cy="1061434"/>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243688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grpSp>
        <p:nvGrpSpPr>
          <p:cNvPr id="6" name="Group 6"/>
          <p:cNvGrpSpPr/>
          <p:nvPr/>
        </p:nvGrpSpPr>
        <p:grpSpPr>
          <a:xfrm>
            <a:off x="1497374" y="4143981"/>
            <a:ext cx="747712" cy="650087"/>
            <a:chOff x="-11215" y="-195007"/>
            <a:chExt cx="196928" cy="171216"/>
          </a:xfrm>
        </p:grpSpPr>
        <p:sp>
          <p:nvSpPr>
            <p:cNvPr id="7" name="Freeform 7"/>
            <p:cNvSpPr/>
            <p:nvPr/>
          </p:nvSpPr>
          <p:spPr>
            <a:xfrm>
              <a:off x="-11215" y="-195007"/>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8170" y="-191394"/>
              <a:ext cx="193883" cy="167603"/>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Open Sauce Bold Italics" panose="020B0604020202020204" charset="0"/>
                </a:rPr>
                <a:t>02</a:t>
              </a:r>
            </a:p>
          </p:txBody>
        </p:sp>
      </p:grpSp>
      <p:sp>
        <p:nvSpPr>
          <p:cNvPr id="9" name="TextBox 9"/>
          <p:cNvSpPr txBox="1"/>
          <p:nvPr/>
        </p:nvSpPr>
        <p:spPr>
          <a:xfrm>
            <a:off x="2689046" y="4167202"/>
            <a:ext cx="6346855" cy="2473754"/>
          </a:xfrm>
          <a:prstGeom prst="rect">
            <a:avLst/>
          </a:prstGeom>
        </p:spPr>
        <p:txBody>
          <a:bodyPr lIns="0" tIns="0" rIns="0" bIns="0" rtlCol="0" anchor="t">
            <a:spAutoFit/>
          </a:bodyPr>
          <a:lstStyle/>
          <a:p>
            <a:pPr>
              <a:lnSpc>
                <a:spcPts val="2774"/>
              </a:lnSpc>
            </a:pPr>
            <a:r>
              <a:rPr lang="en-US" sz="2010" spc="197" dirty="0">
                <a:solidFill>
                  <a:srgbClr val="231F20"/>
                </a:solidFill>
                <a:latin typeface="Open Sauce Bold Italics" panose="020B0604020202020204" charset="0"/>
              </a:rPr>
              <a:t>•</a:t>
            </a:r>
            <a:r>
              <a:rPr lang="en-US" sz="2010" b="1" spc="197" dirty="0">
                <a:solidFill>
                  <a:srgbClr val="231F20"/>
                </a:solidFill>
                <a:latin typeface="Open Sauce Bold Italics" panose="020B0604020202020204" charset="0"/>
              </a:rPr>
              <a:t>Importance for Buyers:</a:t>
            </a:r>
          </a:p>
          <a:p>
            <a:pPr>
              <a:lnSpc>
                <a:spcPts val="2774"/>
              </a:lnSpc>
            </a:pPr>
            <a:r>
              <a:rPr lang="en-US" sz="2010" b="1" spc="197" dirty="0">
                <a:solidFill>
                  <a:srgbClr val="231F20"/>
                </a:solidFill>
                <a:latin typeface="Open Sauce Bold Italics" panose="020B0604020202020204" charset="0"/>
              </a:rPr>
              <a:t>•"For prospective homebuyers, accurate predictions can guide informed decisions, ensuring they make sound investments aligned with their financial capabilities and preferences.“</a:t>
            </a:r>
          </a:p>
          <a:p>
            <a:pPr marL="0" lvl="0" indent="0" algn="l">
              <a:lnSpc>
                <a:spcPts val="2774"/>
              </a:lnSpc>
              <a:spcBef>
                <a:spcPct val="0"/>
              </a:spcBef>
            </a:pPr>
            <a:endParaRPr lang="en-US" sz="2010" spc="197" dirty="0">
              <a:solidFill>
                <a:srgbClr val="231F20"/>
              </a:solidFill>
              <a:latin typeface="Open Sauce Bold Italics" panose="020B0604020202020204" charset="0"/>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931850" y="1921522"/>
            <a:ext cx="10884900" cy="766685"/>
          </a:xfrm>
          <a:prstGeom prst="rect">
            <a:avLst/>
          </a:prstGeom>
        </p:spPr>
        <p:txBody>
          <a:bodyPr wrap="square" lIns="0" tIns="0" rIns="0" bIns="0" rtlCol="0" anchor="t">
            <a:spAutoFit/>
          </a:bodyPr>
          <a:lstStyle/>
          <a:p>
            <a:pPr marL="0" lvl="0" indent="0" algn="ctr">
              <a:lnSpc>
                <a:spcPts val="6548"/>
              </a:lnSpc>
              <a:spcBef>
                <a:spcPct val="0"/>
              </a:spcBef>
            </a:pPr>
            <a:r>
              <a:rPr lang="en-US" sz="4800" b="1" spc="197" dirty="0">
                <a:solidFill>
                  <a:schemeClr val="bg1"/>
                </a:solidFill>
                <a:latin typeface="Open Sauce Bold Italics" panose="020B0604020202020204" charset="0"/>
              </a:rPr>
              <a:t>IMPORTANCE OF PREDICTING</a:t>
            </a:r>
            <a:endParaRPr lang="en-US" sz="4745" u="none" strike="noStrike" spc="37" dirty="0">
              <a:solidFill>
                <a:schemeClr val="bg1"/>
              </a:solidFill>
              <a:latin typeface="Open Sauce Bold Italics" panose="020B0604020202020204" charset="0"/>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grpSp>
        <p:nvGrpSpPr>
          <p:cNvPr id="31" name="Group 31"/>
          <p:cNvGrpSpPr/>
          <p:nvPr/>
        </p:nvGrpSpPr>
        <p:grpSpPr>
          <a:xfrm>
            <a:off x="12085550" y="-131220"/>
            <a:ext cx="9534019" cy="1112295"/>
            <a:chOff x="0" y="0"/>
            <a:chExt cx="1876002" cy="218865"/>
          </a:xfrm>
        </p:grpSpPr>
        <p:sp>
          <p:nvSpPr>
            <p:cNvPr id="32" name="Freeform 3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33" name="TextBox 3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34" name="AutoShape 34"/>
          <p:cNvSpPr/>
          <p:nvPr/>
        </p:nvSpPr>
        <p:spPr>
          <a:xfrm>
            <a:off x="-665115" y="647700"/>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5" name="Freeform 35"/>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7" name="TextBox 9"/>
          <p:cNvSpPr txBox="1"/>
          <p:nvPr/>
        </p:nvSpPr>
        <p:spPr>
          <a:xfrm>
            <a:off x="2502710" y="7211519"/>
            <a:ext cx="6346855" cy="2544543"/>
          </a:xfrm>
          <a:prstGeom prst="rect">
            <a:avLst/>
          </a:prstGeom>
        </p:spPr>
        <p:txBody>
          <a:bodyPr lIns="0" tIns="0" rIns="0" bIns="0" rtlCol="0" anchor="t">
            <a:spAutoFit/>
          </a:bodyPr>
          <a:lstStyle/>
          <a:p>
            <a:r>
              <a:rPr lang="en-US" sz="2010" b="1" spc="197" dirty="0">
                <a:solidFill>
                  <a:srgbClr val="231F20"/>
                </a:solidFill>
                <a:latin typeface="Open Sauce Bold Italics" panose="020B0604020202020204" charset="0"/>
              </a:rPr>
              <a:t>•</a:t>
            </a:r>
            <a:r>
              <a:rPr lang="en-US" sz="2400" b="1" dirty="0">
                <a:latin typeface="Open Sauce Bold Italics" panose="020B0604020202020204" charset="0"/>
              </a:rPr>
              <a:t>Significance for Sellers:</a:t>
            </a:r>
          </a:p>
          <a:p>
            <a:r>
              <a:rPr lang="en-US" sz="2400" b="1" dirty="0">
                <a:latin typeface="Open Sauce Bold Italics" panose="020B0604020202020204" charset="0"/>
              </a:rPr>
              <a:t>"On the seller's end, predicting prices provides insights into market trends, enabling optimal pricing strategies for a competitive edge and maximizing returns."</a:t>
            </a:r>
          </a:p>
          <a:p>
            <a:pPr marL="0" lvl="0" indent="0" algn="l">
              <a:lnSpc>
                <a:spcPts val="2774"/>
              </a:lnSpc>
              <a:spcBef>
                <a:spcPct val="0"/>
              </a:spcBef>
            </a:pPr>
            <a:endParaRPr lang="en-US" sz="2010" spc="197" dirty="0">
              <a:solidFill>
                <a:srgbClr val="231F20"/>
              </a:solidFill>
              <a:latin typeface="Open Sauce Bold Italics" panose="020B0604020202020204" charset="0"/>
            </a:endParaRPr>
          </a:p>
        </p:txBody>
      </p:sp>
      <p:grpSp>
        <p:nvGrpSpPr>
          <p:cNvPr id="39" name="Group 6"/>
          <p:cNvGrpSpPr/>
          <p:nvPr/>
        </p:nvGrpSpPr>
        <p:grpSpPr>
          <a:xfrm>
            <a:off x="1293903" y="7125730"/>
            <a:ext cx="748331" cy="636369"/>
            <a:chOff x="-104942" y="550170"/>
            <a:chExt cx="197091" cy="167603"/>
          </a:xfrm>
        </p:grpSpPr>
        <p:sp>
          <p:nvSpPr>
            <p:cNvPr id="40" name="Freeform 7"/>
            <p:cNvSpPr/>
            <p:nvPr/>
          </p:nvSpPr>
          <p:spPr>
            <a:xfrm>
              <a:off x="-101734" y="55017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41" name="TextBox 8"/>
            <p:cNvSpPr txBox="1"/>
            <p:nvPr/>
          </p:nvSpPr>
          <p:spPr>
            <a:xfrm>
              <a:off x="-104942" y="550170"/>
              <a:ext cx="193883" cy="167603"/>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Open Sauce Bold Italics" panose="020B0604020202020204" charset="0"/>
                </a:rPr>
                <a:t>03</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2446928" y="828847"/>
            <a:ext cx="16779171" cy="2454561"/>
            <a:chOff x="211637" y="-19050"/>
            <a:chExt cx="1664365" cy="237915"/>
          </a:xfrm>
        </p:grpSpPr>
        <p:sp>
          <p:nvSpPr>
            <p:cNvPr id="4" name="Freeform 4"/>
            <p:cNvSpPr/>
            <p:nvPr/>
          </p:nvSpPr>
          <p:spPr>
            <a:xfrm>
              <a:off x="309897" y="37829"/>
              <a:ext cx="1566105" cy="181036"/>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211637" y="-19050"/>
              <a:ext cx="160868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grpSp>
        <p:nvGrpSpPr>
          <p:cNvPr id="6" name="Group 6"/>
          <p:cNvGrpSpPr/>
          <p:nvPr/>
        </p:nvGrpSpPr>
        <p:grpSpPr>
          <a:xfrm>
            <a:off x="1743735" y="4166441"/>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0"/>
              <a:ext cx="193883" cy="167603"/>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Open Sauce Bold Italics" panose="020B0604020202020204" charset="0"/>
                </a:rPr>
                <a:t>#</a:t>
              </a:r>
            </a:p>
          </p:txBody>
        </p:sp>
      </p:grpSp>
      <p:sp>
        <p:nvSpPr>
          <p:cNvPr id="9" name="TextBox 9"/>
          <p:cNvSpPr txBox="1"/>
          <p:nvPr/>
        </p:nvSpPr>
        <p:spPr>
          <a:xfrm>
            <a:off x="2689046" y="4167202"/>
            <a:ext cx="6346855" cy="4431983"/>
          </a:xfrm>
          <a:prstGeom prst="rect">
            <a:avLst/>
          </a:prstGeom>
        </p:spPr>
        <p:txBody>
          <a:bodyPr lIns="0" tIns="0" rIns="0" bIns="0" rtlCol="0" anchor="t">
            <a:spAutoFit/>
          </a:bodyPr>
          <a:lstStyle/>
          <a:p>
            <a:r>
              <a:rPr lang="en-US" sz="2010" spc="197" dirty="0">
                <a:solidFill>
                  <a:srgbClr val="231F20"/>
                </a:solidFill>
                <a:latin typeface="Open Sauce Bold Italics" panose="020B0604020202020204" charset="0"/>
              </a:rPr>
              <a:t>•</a:t>
            </a:r>
            <a:r>
              <a:rPr lang="en-US" sz="3600" b="1" dirty="0">
                <a:latin typeface="Open Sauce Bold Italics" panose="020B0604020202020204" charset="0"/>
              </a:rPr>
              <a:t>Data visualization is the practice of translating information into a visual context, such as a map or graph, to make data easier for the human brain to understand and pull insights from.</a:t>
            </a:r>
            <a:endParaRPr lang="en-US" sz="3600" spc="197" dirty="0">
              <a:solidFill>
                <a:srgbClr val="231F20"/>
              </a:solidFill>
              <a:latin typeface="Open Sauce Bold Italics" panose="020B0604020202020204" charset="0"/>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Open Sauce Bold Italics" panose="020B0604020202020204" charset="0"/>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663813" y="1725604"/>
            <a:ext cx="9308329" cy="794256"/>
          </a:xfrm>
          <a:prstGeom prst="rect">
            <a:avLst/>
          </a:prstGeom>
        </p:spPr>
        <p:txBody>
          <a:bodyPr lIns="0" tIns="0" rIns="0" bIns="0" rtlCol="0" anchor="t">
            <a:spAutoFit/>
          </a:bodyPr>
          <a:lstStyle/>
          <a:p>
            <a:pPr lvl="0" algn="ctr">
              <a:lnSpc>
                <a:spcPts val="6548"/>
              </a:lnSpc>
              <a:spcBef>
                <a:spcPct val="0"/>
              </a:spcBef>
            </a:pPr>
            <a:r>
              <a:rPr lang="en-US" sz="4745" spc="37" dirty="0">
                <a:solidFill>
                  <a:srgbClr val="FFFFFF"/>
                </a:solidFill>
                <a:latin typeface="Open Sauce Bold Italics" panose="020B0604020202020204" charset="0"/>
              </a:rPr>
              <a:t>Visualization</a:t>
            </a:r>
            <a:endParaRPr lang="en-US" sz="4745" u="none" strike="noStrike" spc="37" dirty="0">
              <a:solidFill>
                <a:srgbClr val="FFFFFF"/>
              </a:solidFill>
              <a:latin typeface="Open Sauce Bold Italics" panose="020B0604020202020204" charset="0"/>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grpSp>
        <p:nvGrpSpPr>
          <p:cNvPr id="31" name="Group 31"/>
          <p:cNvGrpSpPr/>
          <p:nvPr/>
        </p:nvGrpSpPr>
        <p:grpSpPr>
          <a:xfrm>
            <a:off x="12085550" y="-131220"/>
            <a:ext cx="9534019" cy="1112295"/>
            <a:chOff x="0" y="0"/>
            <a:chExt cx="1876002" cy="218865"/>
          </a:xfrm>
        </p:grpSpPr>
        <p:sp>
          <p:nvSpPr>
            <p:cNvPr id="32" name="Freeform 3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33" name="TextBox 3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34" name="AutoShape 34"/>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35" name="Freeform 35"/>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156061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56570" y="419098"/>
            <a:ext cx="17464970" cy="2606963"/>
            <a:chOff x="211637" y="-33822"/>
            <a:chExt cx="1732391" cy="252687"/>
          </a:xfrm>
        </p:grpSpPr>
        <p:sp>
          <p:nvSpPr>
            <p:cNvPr id="4" name="Freeform 4"/>
            <p:cNvSpPr/>
            <p:nvPr/>
          </p:nvSpPr>
          <p:spPr>
            <a:xfrm>
              <a:off x="340131" y="-33822"/>
              <a:ext cx="1603897" cy="147718"/>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211637" y="-19050"/>
              <a:ext cx="160868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9" name="Title 1"/>
          <p:cNvSpPr txBox="1">
            <a:spLocks/>
          </p:cNvSpPr>
          <p:nvPr/>
        </p:nvSpPr>
        <p:spPr>
          <a:xfrm>
            <a:off x="3657600" y="778115"/>
            <a:ext cx="9601196" cy="130386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latin typeface="Open Sauce Bold Italics" panose="020B0604020202020204" charset="0"/>
              </a:rPr>
              <a:t>The Distribution of Our Target </a:t>
            </a:r>
            <a:endParaRPr lang="ar-JO" dirty="0">
              <a:solidFill>
                <a:schemeClr val="bg1"/>
              </a:solidFill>
              <a:latin typeface="Open Sauce Bold Italics" panose="020B0604020202020204" charset="0"/>
            </a:endParaRPr>
          </a:p>
        </p:txBody>
      </p:sp>
      <p:pic>
        <p:nvPicPr>
          <p:cNvPr id="6" name="Picture 5">
            <a:extLst>
              <a:ext uri="{FF2B5EF4-FFF2-40B4-BE49-F238E27FC236}">
                <a16:creationId xmlns:a16="http://schemas.microsoft.com/office/drawing/2014/main" id="{0A386B65-690B-A848-1DB3-8C73B32E63FA}"/>
              </a:ext>
            </a:extLst>
          </p:cNvPr>
          <p:cNvPicPr>
            <a:picLocks noChangeAspect="1"/>
          </p:cNvPicPr>
          <p:nvPr/>
        </p:nvPicPr>
        <p:blipFill>
          <a:blip r:embed="rId2"/>
          <a:stretch>
            <a:fillRect/>
          </a:stretch>
        </p:blipFill>
        <p:spPr>
          <a:xfrm>
            <a:off x="1991015" y="2333624"/>
            <a:ext cx="14239585" cy="8494798"/>
          </a:xfrm>
          <a:prstGeom prst="rect">
            <a:avLst/>
          </a:prstGeom>
        </p:spPr>
      </p:pic>
    </p:spTree>
    <p:extLst>
      <p:ext uri="{BB962C8B-B14F-4D97-AF65-F5344CB8AC3E}">
        <p14:creationId xmlns:p14="http://schemas.microsoft.com/office/powerpoint/2010/main" val="246567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p:nvPr/>
        </p:nvGrpSpPr>
        <p:grpSpPr>
          <a:xfrm>
            <a:off x="-914400" y="498323"/>
            <a:ext cx="16779171" cy="2454561"/>
            <a:chOff x="211637" y="-19050"/>
            <a:chExt cx="1664365" cy="237915"/>
          </a:xfrm>
        </p:grpSpPr>
        <p:sp>
          <p:nvSpPr>
            <p:cNvPr id="6" name="Freeform 4"/>
            <p:cNvSpPr/>
            <p:nvPr/>
          </p:nvSpPr>
          <p:spPr>
            <a:xfrm>
              <a:off x="309897" y="37829"/>
              <a:ext cx="1566105" cy="181036"/>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7" name="TextBox 5"/>
            <p:cNvSpPr txBox="1"/>
            <p:nvPr/>
          </p:nvSpPr>
          <p:spPr>
            <a:xfrm>
              <a:off x="211637" y="-19050"/>
              <a:ext cx="160868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8" name="TextBox 27"/>
          <p:cNvSpPr txBox="1"/>
          <p:nvPr/>
        </p:nvSpPr>
        <p:spPr>
          <a:xfrm>
            <a:off x="3505200" y="1724296"/>
            <a:ext cx="9308329" cy="794256"/>
          </a:xfrm>
          <a:prstGeom prst="rect">
            <a:avLst/>
          </a:prstGeom>
        </p:spPr>
        <p:txBody>
          <a:bodyPr lIns="0" tIns="0" rIns="0" bIns="0" rtlCol="0" anchor="t">
            <a:spAutoFit/>
          </a:bodyPr>
          <a:lstStyle/>
          <a:p>
            <a:pPr lvl="0" algn="ctr">
              <a:lnSpc>
                <a:spcPts val="6548"/>
              </a:lnSpc>
              <a:spcBef>
                <a:spcPct val="0"/>
              </a:spcBef>
            </a:pPr>
            <a:r>
              <a:rPr lang="en-US" sz="4800" dirty="0">
                <a:solidFill>
                  <a:schemeClr val="bg1"/>
                </a:solidFill>
                <a:latin typeface="Open Sauce Bold Italics" panose="020B0604020202020204" charset="0"/>
              </a:rPr>
              <a:t>Distributions  of Variables</a:t>
            </a:r>
            <a:endParaRPr lang="en-US" sz="4745" u="none" strike="noStrike" spc="37" dirty="0">
              <a:solidFill>
                <a:schemeClr val="bg1"/>
              </a:solidFill>
              <a:latin typeface="Open Sauce Bold Italics" panose="020B0604020202020204" charset="0"/>
            </a:endParaRPr>
          </a:p>
        </p:txBody>
      </p:sp>
      <p:pic>
        <p:nvPicPr>
          <p:cNvPr id="12" name="Content Placeholder 11">
            <a:extLst>
              <a:ext uri="{FF2B5EF4-FFF2-40B4-BE49-F238E27FC236}">
                <a16:creationId xmlns:a16="http://schemas.microsoft.com/office/drawing/2014/main" id="{810B02C6-DE9B-FDD1-F912-60819D3E5EB1}"/>
              </a:ext>
            </a:extLst>
          </p:cNvPr>
          <p:cNvPicPr>
            <a:picLocks noGrp="1" noChangeAspect="1"/>
          </p:cNvPicPr>
          <p:nvPr>
            <p:ph idx="1"/>
          </p:nvPr>
        </p:nvPicPr>
        <p:blipFill>
          <a:blip r:embed="rId2"/>
          <a:stretch>
            <a:fillRect/>
          </a:stretch>
        </p:blipFill>
        <p:spPr>
          <a:xfrm>
            <a:off x="990601" y="3601235"/>
            <a:ext cx="14312846" cy="6604808"/>
          </a:xfrm>
          <a:prstGeom prst="rect">
            <a:avLst/>
          </a:prstGeom>
        </p:spPr>
      </p:pic>
    </p:spTree>
    <p:extLst>
      <p:ext uri="{BB962C8B-B14F-4D97-AF65-F5344CB8AC3E}">
        <p14:creationId xmlns:p14="http://schemas.microsoft.com/office/powerpoint/2010/main" val="359009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902804"/>
            <a:ext cx="8229600" cy="1143000"/>
          </a:xfrm>
        </p:spPr>
        <p:txBody>
          <a:bodyPr>
            <a:normAutofit fontScale="90000"/>
          </a:bodyPr>
          <a:lstStyle/>
          <a:p>
            <a:r>
              <a:rPr lang="en-US" dirty="0">
                <a:solidFill>
                  <a:schemeClr val="bg1"/>
                </a:solidFill>
                <a:latin typeface="Open Sauce Bold Italics" panose="020B0604020202020204" charset="0"/>
              </a:rPr>
              <a:t>Relationship between Target and the Variables</a:t>
            </a:r>
            <a:endParaRPr lang="ar-JO" dirty="0">
              <a:solidFill>
                <a:schemeClr val="bg1"/>
              </a:solidFill>
              <a:latin typeface="Open Sauce Bold Italics" panose="020B0604020202020204" charset="0"/>
            </a:endParaRPr>
          </a:p>
        </p:txBody>
      </p:sp>
      <p:grpSp>
        <p:nvGrpSpPr>
          <p:cNvPr id="5" name="Group 3"/>
          <p:cNvGrpSpPr/>
          <p:nvPr/>
        </p:nvGrpSpPr>
        <p:grpSpPr>
          <a:xfrm>
            <a:off x="-381001" y="244432"/>
            <a:ext cx="16217847" cy="2672400"/>
            <a:chOff x="234312" y="-114782"/>
            <a:chExt cx="1608686" cy="328433"/>
          </a:xfrm>
        </p:grpSpPr>
        <p:sp>
          <p:nvSpPr>
            <p:cNvPr id="6" name="Freeform 4"/>
            <p:cNvSpPr/>
            <p:nvPr/>
          </p:nvSpPr>
          <p:spPr>
            <a:xfrm>
              <a:off x="309897" y="-114782"/>
              <a:ext cx="1516092" cy="181036"/>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7" name="TextBox 5"/>
            <p:cNvSpPr txBox="1"/>
            <p:nvPr/>
          </p:nvSpPr>
          <p:spPr>
            <a:xfrm>
              <a:off x="234312" y="-24264"/>
              <a:ext cx="1608686" cy="237915"/>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grpSp>
      <p:sp>
        <p:nvSpPr>
          <p:cNvPr id="10" name="TextBox 5"/>
          <p:cNvSpPr txBox="1"/>
          <p:nvPr/>
        </p:nvSpPr>
        <p:spPr>
          <a:xfrm>
            <a:off x="-381000" y="-355239"/>
            <a:ext cx="16217847" cy="1935871"/>
          </a:xfrm>
          <a:prstGeom prst="rect">
            <a:avLst/>
          </a:prstGeom>
        </p:spPr>
        <p:txBody>
          <a:bodyPr lIns="50800" tIns="50800" rIns="50800" bIns="50800" rtlCol="0" anchor="ctr"/>
          <a:lstStyle/>
          <a:p>
            <a:pPr marL="0" lvl="0" indent="0" algn="ctr">
              <a:lnSpc>
                <a:spcPts val="2859"/>
              </a:lnSpc>
              <a:spcBef>
                <a:spcPct val="0"/>
              </a:spcBef>
            </a:pPr>
            <a:endParaRPr>
              <a:latin typeface="Open Sauce Bold Italics" panose="020B0604020202020204" charset="0"/>
            </a:endParaRPr>
          </a:p>
        </p:txBody>
      </p:sp>
      <p:sp>
        <p:nvSpPr>
          <p:cNvPr id="11" name="Title 1"/>
          <p:cNvSpPr txBox="1">
            <a:spLocks/>
          </p:cNvSpPr>
          <p:nvPr/>
        </p:nvSpPr>
        <p:spPr>
          <a:xfrm>
            <a:off x="2895600" y="413622"/>
            <a:ext cx="9601196" cy="1303867"/>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latin typeface="Open Sauce Bold Italics" panose="020B0604020202020204" charset="0"/>
              </a:rPr>
              <a:t>Relationship between Target and the Variables</a:t>
            </a:r>
            <a:endParaRPr lang="ar-JO" dirty="0">
              <a:solidFill>
                <a:schemeClr val="bg1"/>
              </a:solidFill>
              <a:latin typeface="Open Sauce Bold Italics" panose="020B0604020202020204" charset="0"/>
            </a:endParaRPr>
          </a:p>
        </p:txBody>
      </p:sp>
      <p:pic>
        <p:nvPicPr>
          <p:cNvPr id="1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902804"/>
            <a:ext cx="17754600" cy="8117496"/>
          </a:xfrm>
          <a:prstGeom prst="rect">
            <a:avLst/>
          </a:prstGeom>
        </p:spPr>
      </p:pic>
    </p:spTree>
    <p:extLst>
      <p:ext uri="{BB962C8B-B14F-4D97-AF65-F5344CB8AC3E}">
        <p14:creationId xmlns:p14="http://schemas.microsoft.com/office/powerpoint/2010/main" val="89920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555</Words>
  <Application>Microsoft Office PowerPoint</Application>
  <PresentationFormat>Custom</PresentationFormat>
  <Paragraphs>59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Open Sauce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between Target and the Variables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dc:title>
  <cp:lastModifiedBy>LAITH ALATYAT</cp:lastModifiedBy>
  <cp:revision>28</cp:revision>
  <dcterms:created xsi:type="dcterms:W3CDTF">2006-08-16T00:00:00Z</dcterms:created>
  <dcterms:modified xsi:type="dcterms:W3CDTF">2024-05-27T13:26:59Z</dcterms:modified>
  <dc:identifier>DAF24MDsyow</dc:identifier>
</cp:coreProperties>
</file>